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8" r:id="rId7"/>
    <p:sldId id="263" r:id="rId8"/>
    <p:sldId id="264" r:id="rId9"/>
    <p:sldId id="265" r:id="rId10"/>
    <p:sldId id="269" r:id="rId11"/>
    <p:sldId id="266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1702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6352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3683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E9AEF610-12E1-47E2-9C37-E34B82D6EF6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7746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1732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5613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1722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820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4952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2198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3557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9915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286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TRASFORMAZIONE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ESERCITAZIONE </a:t>
            </a:r>
            <a:r>
              <a:rPr lang="it-IT" dirty="0" smtClean="0"/>
              <a:t>2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6279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10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52396328"/>
              </p:ext>
            </p:extLst>
          </p:nvPr>
        </p:nvGraphicFramePr>
        <p:xfrm>
          <a:off x="556952" y="2877781"/>
          <a:ext cx="9451491" cy="1955800"/>
        </p:xfrm>
        <a:graphic>
          <a:graphicData uri="http://schemas.openxmlformats.org/drawingml/2006/table">
            <a:tbl>
              <a:tblPr/>
              <a:tblGrid>
                <a:gridCol w="1421137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1446245">
                  <a:extLst>
                    <a:ext uri="{9D8B030D-6E8A-4147-A177-3AD203B41FA5}">
                      <a16:colId xmlns:a16="http://schemas.microsoft.com/office/drawing/2014/main" val="279571798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 di trasformazione</a:t>
                      </a:r>
                      <a:endParaRPr kumimoji="0" lang="it-IT" altLang="it-IT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Diversi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  <a:tr h="117329">
                <a:tc gridSpan="2">
                  <a:txBody>
                    <a:bodyPr/>
                    <a:lstStyle/>
                    <a:p>
                      <a:endParaRPr lang="it-IT" dirty="0"/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Capitale sociale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Riserve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025250"/>
                  </a:ext>
                </a:extLst>
              </a:tr>
              <a:tr h="278911">
                <a:tc gridSpan="2">
                  <a:txBody>
                    <a:bodyPr/>
                    <a:lstStyle/>
                    <a:p>
                      <a:endParaRPr lang="it-IT" dirty="0"/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965739"/>
                  </a:ext>
                </a:extLst>
              </a:tr>
              <a:tr h="3147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61164"/>
                  </a:ext>
                </a:extLst>
              </a:tr>
              <a:tr h="1173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466812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Destinazione </a:t>
            </a:r>
            <a:r>
              <a:rPr lang="it-IT" sz="4400" dirty="0" smtClean="0"/>
              <a:t>Patrimonio Netto di trasformazione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2199665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11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5219629"/>
              </p:ext>
            </p:extLst>
          </p:nvPr>
        </p:nvGraphicFramePr>
        <p:xfrm>
          <a:off x="531845" y="2877781"/>
          <a:ext cx="9476599" cy="431800"/>
        </p:xfrm>
        <a:graphic>
          <a:graphicData uri="http://schemas.openxmlformats.org/drawingml/2006/table">
            <a:tbl>
              <a:tblPr/>
              <a:tblGrid>
                <a:gridCol w="2892490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 c/sottoscrizione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Capitale sociale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Rilevazione aumento capitale sociale</a:t>
            </a:r>
            <a:endParaRPr lang="it-IT" sz="4400" dirty="0"/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986275"/>
              </p:ext>
            </p:extLst>
          </p:nvPr>
        </p:nvGraphicFramePr>
        <p:xfrm>
          <a:off x="531844" y="4055641"/>
          <a:ext cx="9476599" cy="431800"/>
        </p:xfrm>
        <a:graphic>
          <a:graphicData uri="http://schemas.openxmlformats.org/drawingml/2006/table">
            <a:tbl>
              <a:tblPr/>
              <a:tblGrid>
                <a:gridCol w="2892490">
                  <a:extLst>
                    <a:ext uri="{9D8B030D-6E8A-4147-A177-3AD203B41FA5}">
                      <a16:colId xmlns:a16="http://schemas.microsoft.com/office/drawing/2014/main" val="428049640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3622015784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3604156703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2542394803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06102478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Banca c/c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 c/sottoscrizione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4683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520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Rettifiche di trasformazione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151760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45">
                  <a:extLst>
                    <a:ext uri="{9D8B030D-6E8A-4147-A177-3AD203B41FA5}">
                      <a16:colId xmlns:a16="http://schemas.microsoft.com/office/drawing/2014/main" val="2058765797"/>
                    </a:ext>
                  </a:extLst>
                </a:gridCol>
                <a:gridCol w="1449355">
                  <a:extLst>
                    <a:ext uri="{9D8B030D-6E8A-4147-A177-3AD203B41FA5}">
                      <a16:colId xmlns:a16="http://schemas.microsoft.com/office/drawing/2014/main" val="1792704527"/>
                    </a:ext>
                  </a:extLst>
                </a:gridCol>
                <a:gridCol w="3999722">
                  <a:extLst>
                    <a:ext uri="{9D8B030D-6E8A-4147-A177-3AD203B41FA5}">
                      <a16:colId xmlns:a16="http://schemas.microsoft.com/office/drawing/2014/main" val="3785336197"/>
                    </a:ext>
                  </a:extLst>
                </a:gridCol>
                <a:gridCol w="1258078">
                  <a:extLst>
                    <a:ext uri="{9D8B030D-6E8A-4147-A177-3AD203B41FA5}">
                      <a16:colId xmlns:a16="http://schemas.microsoft.com/office/drawing/2014/main" val="41659184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Rettifiche di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 dirty="0" smtClean="0"/>
                        <a:t>trasformazione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6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Terreni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15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261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82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7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7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2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215172"/>
                  </a:ext>
                </a:extLst>
              </a:tr>
            </a:tbl>
          </a:graphicData>
        </a:graphic>
      </p:graphicFrame>
      <p:cxnSp>
        <p:nvCxnSpPr>
          <p:cNvPr id="6" name="Connettore diritto 5"/>
          <p:cNvCxnSpPr/>
          <p:nvPr/>
        </p:nvCxnSpPr>
        <p:spPr>
          <a:xfrm>
            <a:off x="1073020" y="4422710"/>
            <a:ext cx="1028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915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Rettifiche di trasformazione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383046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45">
                  <a:extLst>
                    <a:ext uri="{9D8B030D-6E8A-4147-A177-3AD203B41FA5}">
                      <a16:colId xmlns:a16="http://schemas.microsoft.com/office/drawing/2014/main" val="2058765797"/>
                    </a:ext>
                  </a:extLst>
                </a:gridCol>
                <a:gridCol w="1449355">
                  <a:extLst>
                    <a:ext uri="{9D8B030D-6E8A-4147-A177-3AD203B41FA5}">
                      <a16:colId xmlns:a16="http://schemas.microsoft.com/office/drawing/2014/main" val="1792704527"/>
                    </a:ext>
                  </a:extLst>
                </a:gridCol>
                <a:gridCol w="3999722">
                  <a:extLst>
                    <a:ext uri="{9D8B030D-6E8A-4147-A177-3AD203B41FA5}">
                      <a16:colId xmlns:a16="http://schemas.microsoft.com/office/drawing/2014/main" val="3785336197"/>
                    </a:ext>
                  </a:extLst>
                </a:gridCol>
                <a:gridCol w="1258078">
                  <a:extLst>
                    <a:ext uri="{9D8B030D-6E8A-4147-A177-3AD203B41FA5}">
                      <a16:colId xmlns:a16="http://schemas.microsoft.com/office/drawing/2014/main" val="41659184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Rettifiche di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 dirty="0" smtClean="0"/>
                        <a:t>trasformazione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6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Attrezzature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Terreni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15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261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82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7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7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2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215172"/>
                  </a:ext>
                </a:extLst>
              </a:tr>
            </a:tbl>
          </a:graphicData>
        </a:graphic>
      </p:graphicFrame>
      <p:cxnSp>
        <p:nvCxnSpPr>
          <p:cNvPr id="6" name="Connettore diritto 5"/>
          <p:cNvCxnSpPr/>
          <p:nvPr/>
        </p:nvCxnSpPr>
        <p:spPr>
          <a:xfrm>
            <a:off x="1073020" y="4422710"/>
            <a:ext cx="1028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868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Rettifiche di trasformazione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4820735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45">
                  <a:extLst>
                    <a:ext uri="{9D8B030D-6E8A-4147-A177-3AD203B41FA5}">
                      <a16:colId xmlns:a16="http://schemas.microsoft.com/office/drawing/2014/main" val="2058765797"/>
                    </a:ext>
                  </a:extLst>
                </a:gridCol>
                <a:gridCol w="1449355">
                  <a:extLst>
                    <a:ext uri="{9D8B030D-6E8A-4147-A177-3AD203B41FA5}">
                      <a16:colId xmlns:a16="http://schemas.microsoft.com/office/drawing/2014/main" val="1792704527"/>
                    </a:ext>
                  </a:extLst>
                </a:gridCol>
                <a:gridCol w="3999722">
                  <a:extLst>
                    <a:ext uri="{9D8B030D-6E8A-4147-A177-3AD203B41FA5}">
                      <a16:colId xmlns:a16="http://schemas.microsoft.com/office/drawing/2014/main" val="3785336197"/>
                    </a:ext>
                  </a:extLst>
                </a:gridCol>
                <a:gridCol w="1258078">
                  <a:extLst>
                    <a:ext uri="{9D8B030D-6E8A-4147-A177-3AD203B41FA5}">
                      <a16:colId xmlns:a16="http://schemas.microsoft.com/office/drawing/2014/main" val="41659184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Rettifiche di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 dirty="0" smtClean="0"/>
                        <a:t>trasformazione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6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Attrezzature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Terreni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15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Crediti vs clienti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261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82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7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7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2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10.000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215172"/>
                  </a:ext>
                </a:extLst>
              </a:tr>
            </a:tbl>
          </a:graphicData>
        </a:graphic>
      </p:graphicFrame>
      <p:cxnSp>
        <p:nvCxnSpPr>
          <p:cNvPr id="6" name="Connettore diritto 5"/>
          <p:cNvCxnSpPr/>
          <p:nvPr/>
        </p:nvCxnSpPr>
        <p:spPr>
          <a:xfrm>
            <a:off x="1073020" y="4422710"/>
            <a:ext cx="1028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57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Rettifiche di trasformazione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9181678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45">
                  <a:extLst>
                    <a:ext uri="{9D8B030D-6E8A-4147-A177-3AD203B41FA5}">
                      <a16:colId xmlns:a16="http://schemas.microsoft.com/office/drawing/2014/main" val="2058765797"/>
                    </a:ext>
                  </a:extLst>
                </a:gridCol>
                <a:gridCol w="1449355">
                  <a:extLst>
                    <a:ext uri="{9D8B030D-6E8A-4147-A177-3AD203B41FA5}">
                      <a16:colId xmlns:a16="http://schemas.microsoft.com/office/drawing/2014/main" val="1792704527"/>
                    </a:ext>
                  </a:extLst>
                </a:gridCol>
                <a:gridCol w="3999722">
                  <a:extLst>
                    <a:ext uri="{9D8B030D-6E8A-4147-A177-3AD203B41FA5}">
                      <a16:colId xmlns:a16="http://schemas.microsoft.com/office/drawing/2014/main" val="3785336197"/>
                    </a:ext>
                  </a:extLst>
                </a:gridCol>
                <a:gridCol w="1258078">
                  <a:extLst>
                    <a:ext uri="{9D8B030D-6E8A-4147-A177-3AD203B41FA5}">
                      <a16:colId xmlns:a16="http://schemas.microsoft.com/office/drawing/2014/main" val="41659184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Rettifiche di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 dirty="0" smtClean="0"/>
                        <a:t>trasformazione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6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Attrezzature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Terreni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15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Crediti vs clienti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261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Rimanenze prodotti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4.000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82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7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7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2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14.000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215172"/>
                  </a:ext>
                </a:extLst>
              </a:tr>
            </a:tbl>
          </a:graphicData>
        </a:graphic>
      </p:graphicFrame>
      <p:cxnSp>
        <p:nvCxnSpPr>
          <p:cNvPr id="6" name="Connettore diritto 5"/>
          <p:cNvCxnSpPr/>
          <p:nvPr/>
        </p:nvCxnSpPr>
        <p:spPr>
          <a:xfrm>
            <a:off x="1073020" y="4422710"/>
            <a:ext cx="1028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135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Rettifiche di trasformazione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2690181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45">
                  <a:extLst>
                    <a:ext uri="{9D8B030D-6E8A-4147-A177-3AD203B41FA5}">
                      <a16:colId xmlns:a16="http://schemas.microsoft.com/office/drawing/2014/main" val="2058765797"/>
                    </a:ext>
                  </a:extLst>
                </a:gridCol>
                <a:gridCol w="1449355">
                  <a:extLst>
                    <a:ext uri="{9D8B030D-6E8A-4147-A177-3AD203B41FA5}">
                      <a16:colId xmlns:a16="http://schemas.microsoft.com/office/drawing/2014/main" val="1792704527"/>
                    </a:ext>
                  </a:extLst>
                </a:gridCol>
                <a:gridCol w="3999722">
                  <a:extLst>
                    <a:ext uri="{9D8B030D-6E8A-4147-A177-3AD203B41FA5}">
                      <a16:colId xmlns:a16="http://schemas.microsoft.com/office/drawing/2014/main" val="3785336197"/>
                    </a:ext>
                  </a:extLst>
                </a:gridCol>
                <a:gridCol w="1258078">
                  <a:extLst>
                    <a:ext uri="{9D8B030D-6E8A-4147-A177-3AD203B41FA5}">
                      <a16:colId xmlns:a16="http://schemas.microsoft.com/office/drawing/2014/main" val="41659184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Rettifiche di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 dirty="0" smtClean="0"/>
                        <a:t>trasformazione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6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Attrezzature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Terreni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15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Crediti vs clienti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261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Rimanenze prodotti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4.000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82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Debiti vs fornitori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7.000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7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7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2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21.000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215172"/>
                  </a:ext>
                </a:extLst>
              </a:tr>
            </a:tbl>
          </a:graphicData>
        </a:graphic>
      </p:graphicFrame>
      <p:cxnSp>
        <p:nvCxnSpPr>
          <p:cNvPr id="6" name="Connettore diritto 5"/>
          <p:cNvCxnSpPr/>
          <p:nvPr/>
        </p:nvCxnSpPr>
        <p:spPr>
          <a:xfrm>
            <a:off x="1073020" y="4422710"/>
            <a:ext cx="1028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010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7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39671534"/>
              </p:ext>
            </p:extLst>
          </p:nvPr>
        </p:nvGraphicFramePr>
        <p:xfrm>
          <a:off x="1502618" y="2877781"/>
          <a:ext cx="8505825" cy="431800"/>
        </p:xfrm>
        <a:graphic>
          <a:graphicData uri="http://schemas.openxmlformats.org/drawingml/2006/table">
            <a:tbl>
              <a:tblPr/>
              <a:tblGrid>
                <a:gridCol w="2015902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252636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3328987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Terreni </a:t>
                      </a:r>
                      <a:endParaRPr kumimoji="0" lang="it-IT" altLang="it-IT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Rettifiche di trasformazione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Rilevazione rettifiche di trasformazione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2266171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8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68179158"/>
              </p:ext>
            </p:extLst>
          </p:nvPr>
        </p:nvGraphicFramePr>
        <p:xfrm>
          <a:off x="531845" y="2877781"/>
          <a:ext cx="9476599" cy="2260600"/>
        </p:xfrm>
        <a:graphic>
          <a:graphicData uri="http://schemas.openxmlformats.org/drawingml/2006/table">
            <a:tbl>
              <a:tblPr/>
              <a:tblGrid>
                <a:gridCol w="2892490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Rettifiche di trasformazione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Diversi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Attrezzature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Crediti vs clienti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Rimanenze prodotti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025250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Debiti vs fornitori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593112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Rilevazione rettifiche di trasformazione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3471615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9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33181497"/>
              </p:ext>
            </p:extLst>
          </p:nvPr>
        </p:nvGraphicFramePr>
        <p:xfrm>
          <a:off x="531845" y="2877781"/>
          <a:ext cx="9476599" cy="3088640"/>
        </p:xfrm>
        <a:graphic>
          <a:graphicData uri="http://schemas.openxmlformats.org/drawingml/2006/table">
            <a:tbl>
              <a:tblPr/>
              <a:tblGrid>
                <a:gridCol w="1446245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1446245">
                  <a:extLst>
                    <a:ext uri="{9D8B030D-6E8A-4147-A177-3AD203B41FA5}">
                      <a16:colId xmlns:a16="http://schemas.microsoft.com/office/drawing/2014/main" val="279571798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Diversi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  <a:tr h="117329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Capitale sociale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Rettifiche </a:t>
                      </a: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 trasformazione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14.500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025250"/>
                  </a:ext>
                </a:extLst>
              </a:tr>
              <a:tr h="27891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Riserve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Utile di periodo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965739"/>
                  </a:ext>
                </a:extLst>
              </a:tr>
              <a:tr h="1615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61164"/>
                  </a:ext>
                </a:extLst>
              </a:tr>
              <a:tr h="1173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466812"/>
                  </a:ext>
                </a:extLst>
              </a:tr>
              <a:tr h="4318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 di trasformazione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593112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Rilevazione Patrimonio Netto di trasformazione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9071045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178</Words>
  <Application>Microsoft Office PowerPoint</Application>
  <PresentationFormat>Widescreen</PresentationFormat>
  <Paragraphs>123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di Office</vt:lpstr>
      <vt:lpstr>TRASFORMAZIONE</vt:lpstr>
      <vt:lpstr>Rettifiche di trasformazione</vt:lpstr>
      <vt:lpstr>Rettifiche di trasformazione</vt:lpstr>
      <vt:lpstr>Rettifiche di trasformazione</vt:lpstr>
      <vt:lpstr>Rettifiche di trasformazione</vt:lpstr>
      <vt:lpstr>Rettifiche di trasformazione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TRASFORMAZIONE</dc:title>
  <dc:creator>Roberta Manca</dc:creator>
  <cp:lastModifiedBy>Roberta Manca</cp:lastModifiedBy>
  <cp:revision>4</cp:revision>
  <dcterms:created xsi:type="dcterms:W3CDTF">2016-01-04T11:32:54Z</dcterms:created>
  <dcterms:modified xsi:type="dcterms:W3CDTF">2016-01-04T14:36:24Z</dcterms:modified>
</cp:coreProperties>
</file>